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5"/>
  </p:notesMasterIdLst>
  <p:handoutMasterIdLst>
    <p:handoutMasterId r:id="rId56"/>
  </p:handoutMasterIdLst>
  <p:sldIdLst>
    <p:sldId id="256" r:id="rId2"/>
    <p:sldId id="257" r:id="rId3"/>
    <p:sldId id="259" r:id="rId4"/>
    <p:sldId id="316" r:id="rId5"/>
    <p:sldId id="269" r:id="rId6"/>
    <p:sldId id="260" r:id="rId7"/>
    <p:sldId id="270" r:id="rId8"/>
    <p:sldId id="271" r:id="rId9"/>
    <p:sldId id="318" r:id="rId10"/>
    <p:sldId id="320" r:id="rId11"/>
    <p:sldId id="319" r:id="rId12"/>
    <p:sldId id="317" r:id="rId13"/>
    <p:sldId id="261" r:id="rId14"/>
    <p:sldId id="321" r:id="rId15"/>
    <p:sldId id="266" r:id="rId16"/>
    <p:sldId id="322" r:id="rId17"/>
    <p:sldId id="273" r:id="rId18"/>
    <p:sldId id="278" r:id="rId19"/>
    <p:sldId id="275" r:id="rId20"/>
    <p:sldId id="274" r:id="rId21"/>
    <p:sldId id="279" r:id="rId22"/>
    <p:sldId id="280" r:id="rId23"/>
    <p:sldId id="281" r:id="rId24"/>
    <p:sldId id="287" r:id="rId25"/>
    <p:sldId id="289" r:id="rId26"/>
    <p:sldId id="291" r:id="rId27"/>
    <p:sldId id="294" r:id="rId28"/>
    <p:sldId id="296" r:id="rId29"/>
    <p:sldId id="295" r:id="rId30"/>
    <p:sldId id="288" r:id="rId31"/>
    <p:sldId id="293" r:id="rId32"/>
    <p:sldId id="290" r:id="rId33"/>
    <p:sldId id="29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267" r:id="rId52"/>
    <p:sldId id="297" r:id="rId53"/>
    <p:sldId id="302" r:id="rId54"/>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5636" autoAdjust="0"/>
  </p:normalViewPr>
  <p:slideViewPr>
    <p:cSldViewPr snapToGrid="0">
      <p:cViewPr varScale="1">
        <p:scale>
          <a:sx n="93" d="100"/>
          <a:sy n="93" d="100"/>
        </p:scale>
        <p:origin x="54" y="246"/>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2025/6/26</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2025/6/26</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p>
          <a:p>
            <a:endParaRPr lang="en-US" altLang="zh-TW" dirty="0"/>
          </a:p>
          <a:p>
            <a:r>
              <a:rPr lang="en-US" altLang="zh-TW" dirty="0"/>
              <a:t>Scenario</a:t>
            </a:r>
            <a:r>
              <a:rPr lang="zh-TW" altLang="en-US" dirty="0"/>
              <a:t> </a:t>
            </a:r>
            <a:r>
              <a:rPr lang="en-US" altLang="zh-TW" dirty="0"/>
              <a:t>2</a:t>
            </a:r>
            <a:r>
              <a:rPr lang="zh-TW" altLang="en-US" dirty="0"/>
              <a:t>是由</a:t>
            </a:r>
            <a:r>
              <a:rPr lang="en-US" altLang="zh-TW" dirty="0"/>
              <a:t>scenario 1</a:t>
            </a:r>
            <a:r>
              <a:rPr lang="zh-TW" altLang="en-US" dirty="0"/>
              <a:t>加上</a:t>
            </a:r>
            <a:r>
              <a:rPr lang="en-US" altLang="zh-TW" dirty="0"/>
              <a:t>non-preemptive</a:t>
            </a:r>
            <a:r>
              <a:rPr lang="zh-TW" altLang="en-US" dirty="0"/>
              <a:t>的高低優先權的機制</a:t>
            </a:r>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en-US" altLang="zh-TW" dirty="0"/>
          </a:p>
          <a:p>
            <a:r>
              <a:rPr lang="zh-TW" altLang="en-US" dirty="0"/>
              <a:t>這是</a:t>
            </a:r>
            <a:r>
              <a:rPr lang="en-US" altLang="zh-TW" dirty="0"/>
              <a:t>scenario 1</a:t>
            </a:r>
            <a:r>
              <a:rPr lang="zh-TW" altLang="en-US" dirty="0"/>
              <a:t>加上</a:t>
            </a:r>
            <a:r>
              <a:rPr lang="en-US" altLang="zh-TW" dirty="0"/>
              <a:t>impatience</a:t>
            </a:r>
            <a:r>
              <a:rPr lang="zh-TW" altLang="en-US" dirty="0"/>
              <a:t>機制的情境</a:t>
            </a:r>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en-US" altLang="zh-TW" dirty="0"/>
          </a:p>
          <a:p>
            <a:r>
              <a:rPr lang="en-US" altLang="zh-TW" dirty="0"/>
              <a:t>Scenario</a:t>
            </a:r>
            <a:r>
              <a:rPr lang="zh-TW" altLang="en-US" dirty="0"/>
              <a:t> </a:t>
            </a:r>
            <a:r>
              <a:rPr lang="en-US" altLang="zh-TW" dirty="0"/>
              <a:t>4</a:t>
            </a:r>
            <a:r>
              <a:rPr lang="zh-TW" altLang="en-US" dirty="0"/>
              <a:t>是加上</a:t>
            </a:r>
            <a:r>
              <a:rPr lang="en-US" altLang="zh-TW" dirty="0"/>
              <a:t>non-preemptive</a:t>
            </a:r>
            <a:r>
              <a:rPr lang="zh-TW" altLang="en-US" dirty="0"/>
              <a:t>與</a:t>
            </a:r>
            <a:r>
              <a:rPr lang="en-US" altLang="zh-TW" dirty="0"/>
              <a:t>impatience</a:t>
            </a:r>
            <a:r>
              <a:rPr lang="zh-TW" altLang="en-US" dirty="0"/>
              <a:t>的情境</a:t>
            </a:r>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a:t>
                </a:r>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參數表</a:t>
            </a:r>
            <a:endParaRPr lang="en-US" altLang="zh-TW" dirty="0"/>
          </a:p>
          <a:p>
            <a:endParaRPr lang="en-US" altLang="zh-TW" dirty="0"/>
          </a:p>
          <a:p>
            <a:r>
              <a:rPr lang="en-US" altLang="zh-TW" dirty="0"/>
              <a:t>////////////////</a:t>
            </a:r>
          </a:p>
          <a:p>
            <a:endParaRPr lang="en-US" altLang="zh-TW" dirty="0"/>
          </a:p>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我們的系</a:t>
                </a:r>
                <a:r>
                  <a:rPr lang="zh-TW" altLang="en-US" dirty="0"/>
                  <a:t>統的效能取決於 </a:t>
                </a:r>
                <a:r>
                  <a:rPr lang="en-US" altLang="zh-TW" dirty="0"/>
                  <a:t>effective arrival rate</a:t>
                </a:r>
                <a:r>
                  <a:rPr lang="zh-TW" altLang="en-US" dirty="0"/>
                  <a:t>與</a:t>
                </a:r>
                <a:r>
                  <a:rPr lang="en-US" altLang="zh-TW" dirty="0"/>
                  <a:t>effective service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與進入系統後</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14:m>
                  <m:oMath xmlns:m="http://schemas.openxmlformats.org/officeDocument/2006/math">
                    <m:r>
                      <a:rPr lang="en-US" altLang="zh-TW" b="0" i="1" smtClean="0">
                        <a:latin typeface="Cambria Math" panose="02040503050406030204" pitchFamily="18" charset="0"/>
                      </a:rPr>
                      <m:t>𝑏</m:t>
                    </m:r>
                  </m:oMath>
                </a14:m>
                <a:r>
                  <a:rPr lang="zh-TW" altLang="en-US" b="1" dirty="0"/>
                  <a:t>，</a:t>
                </a:r>
                <a:r>
                  <a:rPr lang="zh-TW" altLang="en-US" b="0" dirty="0"/>
                  <a:t>低</a:t>
                </a:r>
                <a:r>
                  <a:rPr lang="zh-TW" altLang="en-US" dirty="0"/>
                  <a:t>優先權的顧客人數為</a:t>
                </a:r>
                <a14:m>
                  <m:oMath xmlns:m="http://schemas.openxmlformats.org/officeDocument/2006/math">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的絕對直平方的總合開根號小於錯誤率，則我們結束此步驟。若不是，則回到第二步驟繼續收斂。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zh-TW" altLang="en-US" dirty="0"/>
              <a:t>累加</a:t>
            </a:r>
            <a:r>
              <a:rPr lang="en-US" altLang="zh-TW" dirty="0"/>
              <a:t>block</a:t>
            </a:r>
            <a:r>
              <a:rPr lang="zh-TW" altLang="en-US" dirty="0"/>
              <a:t> </a:t>
            </a:r>
            <a:r>
              <a:rPr lang="en-US" altLang="zh-TW" dirty="0"/>
              <a:t>queue</a:t>
            </a:r>
            <a:r>
              <a:rPr lang="zh-TW" altLang="en-US" dirty="0"/>
              <a:t>中有該優先權的人時的機率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成功被送出去的人數總機率</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r>
                  <a:rPr lang="zh-TW" altLang="en-US" baseline="0" dirty="0"/>
                  <a:t> </a:t>
                </a:r>
                <a:r>
                  <a:rPr lang="en-US" altLang="zh-TW" baseline="0" dirty="0"/>
                  <a:t>priority</a:t>
                </a:r>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r>
                  <a:rPr lang="en-US" altLang="zh-TW" b="0" dirty="0"/>
                  <a:t>HP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年由中本聰首次提出此觀念，近幾年發展成為</a:t>
            </a:r>
            <a:r>
              <a:rPr lang="zh-TW" altLang="en-US" b="1" dirty="0"/>
              <a:t>數位信任</a:t>
            </a:r>
            <a:r>
              <a:rPr lang="zh-TW" altLang="en-US" dirty="0"/>
              <a:t>和</a:t>
            </a:r>
            <a:r>
              <a:rPr lang="zh-TW" altLang="en-US" b="1" dirty="0"/>
              <a:t>去中心化系統</a:t>
            </a:r>
            <a:r>
              <a:rPr lang="zh-TW" altLang="en-US" dirty="0"/>
              <a:t>的核心基礎</a:t>
            </a:r>
            <a:endParaRPr lang="en-US" altLang="zh-TW" dirty="0"/>
          </a:p>
          <a:p>
            <a:r>
              <a:rPr lang="zh-TW" altLang="en-US" dirty="0"/>
              <a:t>他的</a:t>
            </a:r>
            <a:r>
              <a:rPr lang="zh-TW" altLang="en-US" b="1" dirty="0"/>
              <a:t>去中心化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𝑐</m:t>
                        </m:r>
                      </m:sub>
                    </m:sSub>
                  </m:oMath>
                </a14:m>
                <a:r>
                  <a:rPr lang="en-US" altLang="zh-TW" baseline="0" dirty="0"/>
                  <a:t>:</a:t>
                </a:r>
                <a:r>
                  <a:rPr lang="zh-TW" altLang="en-US" baseline="0" dirty="0"/>
                  <a:t> 在</a:t>
                </a:r>
                <a:r>
                  <a:rPr lang="en-US" altLang="zh-TW" baseline="0" dirty="0"/>
                  <a:t>customer q</a:t>
                </a:r>
                <a:r>
                  <a:rPr lang="zh-TW" altLang="en-US" baseline="0" dirty="0"/>
                  <a:t>中等待的人隨著</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r>
                  <a:rPr lang="zh-TW" altLang="en-US" baseline="0" dirty="0"/>
                  <a:t>上升邊低</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𝑏</m:t>
                        </m:r>
                      </m:sub>
                    </m:sSub>
                  </m:oMath>
                </a14:m>
                <a:r>
                  <a:rPr lang="en-US" altLang="zh-TW" baseline="0" dirty="0"/>
                  <a:t>: </a:t>
                </a:r>
                <a:r>
                  <a:rPr lang="zh-TW" altLang="en-US" baseline="0" dirty="0"/>
                  <a:t>只與</a:t>
                </a:r>
                <a:r>
                  <a:rPr lang="en-US" altLang="zh-TW" baseline="0" dirty="0"/>
                  <a:t>consensus rate,</a:t>
                </a:r>
                <a:r>
                  <a:rPr lang="zh-TW" altLang="en-US" baseline="0" dirty="0"/>
                  <a:t> </a:t>
                </a:r>
                <a:r>
                  <a:rPr lang="en-US" altLang="zh-TW" baseline="0" dirty="0"/>
                  <a:t>transition rate</a:t>
                </a:r>
                <a:r>
                  <a:rPr lang="zh-TW" altLang="en-US" baseline="0" dirty="0"/>
                  <a:t>有關</a:t>
                </a:r>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𝐿</m:t>
                        </m:r>
                      </m:e>
                      <m:sub>
                        <m:r>
                          <a:rPr lang="en-US" altLang="zh-TW" b="0" i="1" baseline="0" smtClean="0">
                            <a:latin typeface="Cambria Math" panose="02040503050406030204" pitchFamily="18" charset="0"/>
                          </a:rPr>
                          <m:t>𝑏</m:t>
                        </m:r>
                      </m:sub>
                    </m:sSub>
                  </m:oMath>
                </a14:m>
                <a:r>
                  <a:rPr lang="en-US" altLang="zh-TW" baseline="0" dirty="0"/>
                  <a:t>: HP</a:t>
                </a:r>
                <a:r>
                  <a:rPr lang="zh-TW" altLang="en-US" baseline="0" dirty="0"/>
                  <a:t>的人</a:t>
                </a:r>
                <a:r>
                  <a:rPr lang="en-US" altLang="zh-TW" baseline="0" dirty="0"/>
                  <a:t>impatience</a:t>
                </a:r>
                <a:r>
                  <a:rPr lang="zh-TW" altLang="en-US" baseline="0" dirty="0"/>
                  <a:t>掉之後釋放空間給</a:t>
                </a:r>
                <a:r>
                  <a:rPr lang="en-US" altLang="zh-TW" baseline="0" dirty="0"/>
                  <a:t>LP</a:t>
                </a:r>
                <a:r>
                  <a:rPr lang="zh-TW" altLang="en-US" baseline="0" dirty="0"/>
                  <a:t>的人</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𝑇</m:t>
                        </m:r>
                      </m:e>
                      <m:sub>
                        <m:r>
                          <a:rPr lang="en-US" altLang="zh-TW" b="0" i="1" baseline="0" smtClean="0">
                            <a:latin typeface="Cambria Math" panose="02040503050406030204" pitchFamily="18" charset="0"/>
                          </a:rPr>
                          <m:t>h</m:t>
                        </m:r>
                      </m:sub>
                    </m:sSub>
                  </m:oMath>
                </a14:m>
                <a:r>
                  <a:rPr lang="en-US" altLang="zh-TW" baseline="0" dirty="0"/>
                  <a:t>: HP</a:t>
                </a:r>
                <a:r>
                  <a:rPr lang="zh-TW" altLang="en-US" baseline="0" dirty="0"/>
                  <a:t>的人更容易離開系統</a:t>
                </a:r>
                <a:r>
                  <a:rPr lang="zh-TW" altLang="en-US" sz="1100" baseline="0" dirty="0"/>
                  <a:t>，不容易完成服務，釋放出的系統容量使</a:t>
                </a:r>
                <a:r>
                  <a:rPr lang="en-US" altLang="zh-TW" sz="1100" baseline="0" dirty="0"/>
                  <a:t>LP</a:t>
                </a:r>
                <a:r>
                  <a:rPr lang="zh-TW" altLang="en-US" sz="1100" baseline="0" dirty="0"/>
                  <a:t>有更多容量去服務</a:t>
                </a:r>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en-US" altLang="zh-TW" baseline="0" dirty="0"/>
                  <a:t>:</a:t>
                </a:r>
                <a:r>
                  <a:rPr lang="zh-TW" altLang="en-US" baseline="0" dirty="0"/>
                  <a:t> </a:t>
                </a:r>
                <a:r>
                  <a:rPr lang="en-US" altLang="zh-TW" baseline="0" dirty="0"/>
                  <a:t>customer q</a:t>
                </a:r>
                <a:r>
                  <a:rPr lang="zh-TW" altLang="en-US" baseline="0" dirty="0"/>
                  <a:t>中人數減少，不容易被</a:t>
                </a:r>
                <a:r>
                  <a:rPr lang="en-US" altLang="zh-TW" baseline="0" dirty="0"/>
                  <a:t>block</a:t>
                </a:r>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𝑖𝑚</m:t>
                        </m:r>
                      </m:sub>
                    </m:sSub>
                  </m:oMath>
                </a14:m>
                <a:r>
                  <a:rPr lang="en-US" altLang="zh-TW" baseline="0" dirty="0"/>
                  <a:t>: HP</a:t>
                </a:r>
                <a:r>
                  <a:rPr lang="zh-TW" altLang="en-US" baseline="0" dirty="0"/>
                  <a:t>上升合理，</a:t>
                </a:r>
                <a:r>
                  <a:rPr lang="en-US" altLang="zh-TW" baseline="0" dirty="0"/>
                  <a:t>LP</a:t>
                </a:r>
                <a:r>
                  <a:rPr lang="zh-TW" altLang="en-US" baseline="0" dirty="0"/>
                  <a:t>是因為比</a:t>
                </a:r>
                <a:r>
                  <a:rPr lang="en-US" altLang="zh-TW" baseline="0" dirty="0"/>
                  <a:t>HP</a:t>
                </a:r>
                <a:r>
                  <a:rPr lang="zh-TW" altLang="en-US" baseline="0" dirty="0"/>
                  <a:t>更容易被服務到，更容易被打包進</a:t>
                </a:r>
                <a:r>
                  <a:rPr lang="en-US" altLang="zh-TW" baseline="0" dirty="0"/>
                  <a:t>block</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oMath>
                </a14:m>
                <a:r>
                  <a:rPr lang="zh-TW" altLang="en-US" dirty="0"/>
                  <a:t> 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先呈現上升趨勢，</a:t>
                </a:r>
                <a:r>
                  <a:rPr lang="zh-TW" altLang="en-US" dirty="0"/>
                  <a:t>幾乎呈現水平狀態，這是因為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en-US" altLang="zh-TW" b="0" i="0" dirty="0">
                  <a:latin typeface="+mj-lt"/>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先呈現上升趨勢，後面呈現水平狀態，這是因為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越大、一次可以進行共識的客戶就比較多，但最終還是會被</a:t>
                </a:r>
                <a:r>
                  <a:rPr lang="en-US" altLang="zh-TW" b="0" i="0" dirty="0">
                    <a:latin typeface="+mj-lt"/>
                  </a:rPr>
                  <a:t>arrival rate</a:t>
                </a:r>
                <a:r>
                  <a:rPr lang="zh-TW" altLang="en-US" b="0" i="0" dirty="0">
                    <a:latin typeface="+mj-lt"/>
                  </a:rPr>
                  <a:t>所限制</a:t>
                </a:r>
                <a:endParaRPr lang="en-US" altLang="zh-TW" b="0" i="0" dirty="0">
                  <a:latin typeface="+mj-lt"/>
                </a:endParaRPr>
              </a:p>
              <a:p>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會呈現水平狀是因為他們只會受到</a:t>
                </a:r>
                <a:r>
                  <a:rPr lang="en-US" altLang="zh-TW" dirty="0"/>
                  <a:t>consensus</a:t>
                </a:r>
                <a:r>
                  <a:rPr lang="en-US" altLang="zh-TW" baseline="0" dirty="0"/>
                  <a:t> rate</a:t>
                </a:r>
                <a:r>
                  <a:rPr lang="zh-TW" altLang="en-US" baseline="0" dirty="0"/>
                  <a:t>的影響，但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會下降是因為受到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不會受到</a:t>
                </a:r>
                <a:r>
                  <a:rPr lang="en-US" altLang="zh-TW" dirty="0"/>
                  <a:t>impatience rate</a:t>
                </a:r>
                <a:r>
                  <a:rPr lang="zh-TW" altLang="en-US" dirty="0"/>
                  <a:t>的影響</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第三點是擴展不耐煩模型，共識時間過長也會造成無奈性行為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排隊模型模擬彼特幣區塊鏈的挖礦流程，並觀察在固定的</a:t>
            </a:r>
            <a:r>
              <a:rPr lang="en-US" altLang="zh-TW" dirty="0"/>
              <a:t>block generation rate</a:t>
            </a:r>
            <a:r>
              <a:rPr lang="zh-TW" altLang="en-US" dirty="0"/>
              <a:t>等條件下的系統效能表現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中，他們提出了有效的跨鏈系統分析模型，實現多鏈互通，提供了實務上的跨鏈傳輸系統模型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本論文研究了一個</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a:t>
            </a:r>
            <a:r>
              <a:rPr lang="zh-TW" altLang="en-US" dirty="0"/>
              <a:t>，第一個是</a:t>
            </a:r>
            <a:r>
              <a:rPr lang="en-US" altLang="zh-TW" dirty="0"/>
              <a:t>customer Q</a:t>
            </a:r>
            <a:r>
              <a:rPr lang="zh-TW" altLang="en-US" dirty="0"/>
              <a:t>，第二個是</a:t>
            </a:r>
            <a:r>
              <a:rPr lang="en-US" altLang="zh-TW" dirty="0"/>
              <a:t>block Q</a:t>
            </a:r>
          </a:p>
          <a:p>
            <a:r>
              <a:rPr lang="zh-TW" altLang="en-US" dirty="0"/>
              <a:t>顧客進入系統中會首先在</a:t>
            </a:r>
            <a:r>
              <a:rPr lang="en-US" altLang="zh-TW" dirty="0"/>
              <a:t>customer Q</a:t>
            </a:r>
            <a:r>
              <a:rPr lang="zh-TW" altLang="en-US" dirty="0"/>
              <a:t>中等待被打包成為一個</a:t>
            </a:r>
            <a:r>
              <a:rPr lang="en-US" altLang="zh-TW" dirty="0"/>
              <a:t>block</a:t>
            </a:r>
          </a:p>
          <a:p>
            <a:r>
              <a:rPr lang="zh-TW" altLang="en-US" dirty="0"/>
              <a:t>當顧客被打包進</a:t>
            </a:r>
            <a:r>
              <a:rPr lang="en-US" altLang="zh-TW" dirty="0"/>
              <a:t>block Q</a:t>
            </a:r>
            <a:r>
              <a:rPr lang="zh-TW" altLang="en-US" dirty="0"/>
              <a:t>後會在這裡面進行</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開關機制，在</a:t>
            </a:r>
            <a:r>
              <a:rPr lang="en-US" altLang="zh-TW" dirty="0"/>
              <a:t>ON</a:t>
            </a:r>
            <a:r>
              <a:rPr lang="zh-TW" altLang="en-US" dirty="0"/>
              <a:t>期間可以</a:t>
            </a:r>
            <a:r>
              <a:rPr lang="en-US" altLang="zh-TW" dirty="0"/>
              <a:t>~~</a:t>
            </a:r>
            <a:r>
              <a:rPr lang="zh-TW" altLang="en-US" dirty="0"/>
              <a:t>，</a:t>
            </a:r>
            <a:r>
              <a:rPr lang="en-US" altLang="zh-TW" dirty="0"/>
              <a:t>OFF</a:t>
            </a:r>
            <a:r>
              <a:rPr lang="zh-TW" altLang="en-US" dirty="0"/>
              <a:t>期間只可以</a:t>
            </a:r>
            <a:r>
              <a:rPr lang="en-US" altLang="zh-TW" dirty="0"/>
              <a:t>~~</a:t>
            </a:r>
            <a:r>
              <a:rPr lang="zh-TW" altLang="en-US" dirty="0"/>
              <a:t>。</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a:t>
                </a:r>
                <a:r>
                  <a:rPr lang="zh-TW" altLang="en-US" dirty="0"/>
                  <a:t>的上限會隨著</a:t>
                </a:r>
                <a:r>
                  <a:rPr lang="en-US" altLang="zh-TW" dirty="0"/>
                  <a:t>block q</a:t>
                </a:r>
                <a:r>
                  <a:rPr lang="zh-TW" altLang="en-US" dirty="0"/>
                  <a:t>的人數改變</a:t>
                </a:r>
                <a:endParaRPr lang="en-US" altLang="zh-TW" dirty="0"/>
              </a:p>
              <a:p>
                <a:r>
                  <a:rPr lang="zh-TW" altLang="en-US" dirty="0"/>
                  <a:t>如果</a:t>
                </a:r>
                <a:r>
                  <a:rPr lang="en-US" altLang="zh-TW" dirty="0"/>
                  <a:t>block q</a:t>
                </a:r>
                <a:r>
                  <a:rPr lang="zh-TW" altLang="en-US" dirty="0"/>
                  <a:t>的人數為</a:t>
                </a:r>
                <a:r>
                  <a:rPr lang="en-US" altLang="zh-TW" dirty="0"/>
                  <a:t>0</a:t>
                </a:r>
                <a:r>
                  <a:rPr lang="zh-TW" altLang="en-US" dirty="0"/>
                  <a:t>個人，那</a:t>
                </a:r>
                <a:r>
                  <a:rPr lang="en-US" altLang="zh-TW" dirty="0"/>
                  <a:t>customer q</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a:t>
                </a:r>
                <a:r>
                  <a:rPr lang="zh-TW" altLang="en-US" b="0" dirty="0"/>
                  <a:t>的人數不為</a:t>
                </a:r>
                <a:r>
                  <a:rPr lang="en-US" altLang="zh-TW" b="0" dirty="0"/>
                  <a:t>0</a:t>
                </a:r>
                <a:r>
                  <a:rPr lang="zh-TW" altLang="en-US" b="0" dirty="0"/>
                  <a:t>，那</a:t>
                </a:r>
                <a:r>
                  <a:rPr lang="en-US" altLang="zh-TW" b="0" dirty="0"/>
                  <a:t>customer q</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sc2 4</a:t>
                </a:r>
                <a:r>
                  <a:rPr lang="zh-TW" altLang="en-US" b="0" dirty="0"/>
                  <a:t>中，不論</a:t>
                </a:r>
                <a:r>
                  <a:rPr lang="en-US" altLang="zh-TW" b="0" dirty="0"/>
                  <a:t>block q</a:t>
                </a:r>
                <a:r>
                  <a:rPr lang="zh-TW" altLang="en-US" b="0" dirty="0"/>
                  <a:t>中有沒有人，</a:t>
                </a:r>
                <a:r>
                  <a:rPr lang="en-US" altLang="zh-TW" b="0" dirty="0"/>
                  <a:t>customer q</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err="1"/>
                  <a:t>arrvl</a:t>
                </a:r>
                <a:r>
                  <a:rPr lang="en-US" altLang="zh-TW" b="0" dirty="0"/>
                  <a:t>, </a:t>
                </a:r>
                <a:r>
                  <a:rPr lang="en-US" altLang="zh-TW" b="0" dirty="0" err="1"/>
                  <a:t>blgen</a:t>
                </a:r>
                <a:r>
                  <a:rPr lang="en-US" altLang="zh-TW" b="0" dirty="0"/>
                  <a:t>, consensus, </a:t>
                </a:r>
                <a:r>
                  <a:rPr lang="en-US" altLang="zh-TW" b="0" dirty="0" err="1"/>
                  <a:t>impat</a:t>
                </a:r>
                <a:r>
                  <a:rPr lang="en-US" altLang="zh-TW" b="0" dirty="0"/>
                  <a:t>)</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6/26/2025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6/26/2025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6/26/2025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6/26/2025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6/26/2025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6/26/2025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6/26/2025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6/26/2025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2</a:t>
            </a:r>
            <a:br>
              <a:rPr lang="en-US" altLang="zh-TW" dirty="0"/>
            </a:br>
            <a:br>
              <a:rPr lang="en-US" altLang="zh-TW" dirty="0"/>
            </a:br>
            <a:r>
              <a:rPr lang="en-US" altLang="zh-TW" sz="2600" dirty="0"/>
              <a:t>two-class without impatience</a:t>
            </a:r>
            <a:endParaRPr lang="zh-TW" altLang="en-US" sz="2600"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51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3</a:t>
            </a:r>
            <a:br>
              <a:rPr lang="en-US" altLang="zh-TW" dirty="0"/>
            </a:br>
            <a:br>
              <a:rPr lang="en-US" altLang="zh-TW" dirty="0"/>
            </a:br>
            <a:r>
              <a:rPr lang="en-US" altLang="zh-TW" dirty="0"/>
              <a:t>one-class with impatience</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30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4</a:t>
            </a:r>
            <a:br>
              <a:rPr lang="en-US" altLang="zh-TW" dirty="0"/>
            </a:br>
            <a:br>
              <a:rPr lang="en-US" altLang="zh-TW" dirty="0"/>
            </a:br>
            <a:r>
              <a:rPr lang="en-US" altLang="zh-TW" dirty="0"/>
              <a:t>two-class with impatience</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Tree>
    <p:extLst>
      <p:ext uri="{BB962C8B-B14F-4D97-AF65-F5344CB8AC3E}">
        <p14:creationId xmlns:p14="http://schemas.microsoft.com/office/powerpoint/2010/main" val="324467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16</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solidFill>
                          <a:schemeClr val="tx1">
                            <a:lumMod val="75000"/>
                            <a:lumOff val="25000"/>
                          </a:schemeClr>
                        </a:solidFill>
                        <a:latin typeface="Cambria Math" panose="02040503050406030204" pitchFamily="18" charset="0"/>
                      </a:rPr>
                      <m:t>𝒊</m:t>
                    </m:r>
                    <m:r>
                      <a:rPr lang="en-US" altLang="zh-TW" sz="2400" b="1" i="1">
                        <a:solidFill>
                          <a:schemeClr val="tx1">
                            <a:lumMod val="75000"/>
                            <a:lumOff val="25000"/>
                          </a:schemeClr>
                        </a:solidFill>
                        <a:latin typeface="Cambria Math" panose="02040503050406030204" pitchFamily="18" charset="0"/>
                      </a:rPr>
                      <m:t>, </m:t>
                    </m:r>
                    <m:r>
                      <a:rPr lang="en-US" altLang="zh-TW" sz="2400" b="1" i="1">
                        <a:solidFill>
                          <a:schemeClr val="tx1">
                            <a:lumMod val="75000"/>
                            <a:lumOff val="25000"/>
                          </a:schemeClr>
                        </a:solidFill>
                        <a:latin typeface="Cambria Math" panose="02040503050406030204" pitchFamily="18" charset="0"/>
                      </a:rPr>
                      <m:t>𝒙</m:t>
                    </m:r>
                    <m:r>
                      <a:rPr lang="en-US" altLang="zh-TW" sz="2400" b="1" i="1">
                        <a:solidFill>
                          <a:schemeClr val="tx1">
                            <a:lumMod val="75000"/>
                            <a:lumOff val="25000"/>
                          </a:schemeClr>
                        </a:solidFill>
                        <a:latin typeface="Cambria Math" panose="02040503050406030204" pitchFamily="18" charset="0"/>
                      </a:rPr>
                      <m:t>, </m:t>
                    </m:r>
                    <m:r>
                      <a:rPr lang="en-US" altLang="zh-TW" sz="2400" b="1" i="1" smtClean="0">
                        <a:solidFill>
                          <a:schemeClr val="tx1">
                            <a:lumMod val="75000"/>
                            <a:lumOff val="25000"/>
                          </a:schemeClr>
                        </a:solidFill>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channel</a:t>
                </a:r>
                <a:r>
                  <a:rPr lang="en-US" altLang="zh-TW" sz="2000" dirty="0">
                    <a:solidFill>
                      <a:schemeClr val="tx1">
                        <a:lumMod val="75000"/>
                        <a:lumOff val="25000"/>
                      </a:schemeClr>
                    </a:solidFill>
                  </a:rPr>
                  <a:t>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p>
            </p:txBody>
          </p:sp>
        </mc:Choice>
        <mc:Fallback>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b="-10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19</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4"/>
          <a:srcRect/>
          <a:stretch/>
        </p:blipFill>
        <p:spPr bwMode="auto">
          <a:xfrm>
            <a:off x="850900" y="1989588"/>
            <a:ext cx="5160010" cy="3936896"/>
          </a:xfrm>
          <a:prstGeom prst="rect">
            <a:avLst/>
          </a:prstGeom>
          <a:noFill/>
          <a:ln>
            <a:noFill/>
          </a:ln>
        </p:spPr>
      </p:pic>
    </p:spTree>
    <p:extLst>
      <p:ext uri="{BB962C8B-B14F-4D97-AF65-F5344CB8AC3E}">
        <p14:creationId xmlns:p14="http://schemas.microsoft.com/office/powerpoint/2010/main" val="7173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686" b="-192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353638" y="1276292"/>
            <a:ext cx="4154534" cy="5363490"/>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64502"/>
                <a:ext cx="10907486" cy="4136636"/>
              </a:xfrm>
            </p:spPr>
            <p:txBody>
              <a:bodyPr>
                <a:normAutofit fontScale="92500" lnSpcReduction="10000"/>
              </a:bodyPr>
              <a:lstStyle/>
              <a:p>
                <a:pPr marL="0" indent="0">
                  <a:spcBef>
                    <a:spcPts val="1200"/>
                  </a:spcBef>
                  <a:spcAft>
                    <a:spcPts val="1200"/>
                  </a:spcAft>
                  <a:buNone/>
                </a:pPr>
                <a:r>
                  <a:rPr lang="en-US" altLang="zh-TW" sz="2200" i="1" dirty="0"/>
                  <a:t>Convergence observed in all evaluated scenarios.</a:t>
                </a:r>
                <a:r>
                  <a:rPr lang="zh-TW" altLang="en-US" sz="2200" i="1" dirty="0"/>
                  <a:t>刪掉</a:t>
                </a:r>
                <a:endParaRPr lang="en-US" altLang="zh-TW" sz="2200" i="1" dirty="0"/>
              </a:p>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64502"/>
                <a:ext cx="10907486" cy="4136636"/>
              </a:xfrm>
              <a:blipFill>
                <a:blip r:embed="rId3"/>
                <a:stretch>
                  <a:fillRect l="-559" b="-29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208944551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scenario 4</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a:t>
                </a:r>
                <a:r>
                  <a:rPr lang="en-US" altLang="zh-TW" sz="2400">
                    <a:ea typeface="新細明體" panose="02020500000000000000" pitchFamily="18" charset="-120"/>
                  </a:rPr>
                  <a:t>(in all scenarios)</a:t>
                </a: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r>
                  <a:rPr lang="en-US" altLang="zh-TW" sz="2400" kern="100" dirty="0">
                    <a:effectLst/>
                    <a:ea typeface="Cambria Math" panose="02040503050406030204" pitchFamily="18" charset="0"/>
                  </a:rPr>
                  <a:t>Increasing </a:t>
                </a:r>
                <a14:m>
                  <m:oMath xmlns:m="http://schemas.openxmlformats.org/officeDocument/2006/math">
                    <m:sSub>
                      <m:sSubPr>
                        <m:ctrlPr>
                          <a:rPr lang="en-US" altLang="zh-TW" sz="2400" b="0" i="1" kern="100" smtClean="0">
                            <a:effectLst/>
                            <a:latin typeface="Cambria Math" panose="02040503050406030204" pitchFamily="18" charset="0"/>
                            <a:ea typeface="Cambria Math" panose="02040503050406030204" pitchFamily="18" charset="0"/>
                          </a:rPr>
                        </m:ctrlPr>
                      </m:sSubPr>
                      <m:e>
                        <m:r>
                          <a:rPr lang="en-US" altLang="zh-TW" sz="2400" b="0" i="1" kern="100" smtClean="0">
                            <a:effectLst/>
                            <a:latin typeface="Cambria Math" panose="02040503050406030204" pitchFamily="18" charset="0"/>
                            <a:ea typeface="Cambria Math" panose="02040503050406030204" pitchFamily="18" charset="0"/>
                          </a:rPr>
                          <m:t>𝜆</m:t>
                        </m:r>
                      </m:e>
                      <m:sub>
                        <m:r>
                          <a:rPr lang="en-US" altLang="zh-TW" sz="2400" b="0" i="1" kern="100" smtClean="0">
                            <a:effectLst/>
                            <a:latin typeface="Cambria Math" panose="02040503050406030204" pitchFamily="18" charset="0"/>
                            <a:ea typeface="Cambria Math" panose="02040503050406030204" pitchFamily="18" charset="0"/>
                          </a:rPr>
                          <m:t>𝐻</m:t>
                        </m:r>
                      </m:sub>
                    </m:sSub>
                  </m:oMath>
                </a14:m>
                <a:r>
                  <a:rPr lang="en-US" altLang="zh-TW" sz="2400" b="0" i="0" kern="100" dirty="0">
                    <a:effectLst/>
                    <a:latin typeface="+mj-lt"/>
                    <a:ea typeface="Cambria Math" panose="02040503050406030204" pitchFamily="18" charset="0"/>
                  </a:rPr>
                  <a:t>,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p:txBody>
          </p:sp>
        </mc:Choice>
        <mc:Fallback>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t="-945" r="-1395" b="-330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waiting time until departure.</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taking account of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blockchain transaction system</a:t>
            </a:r>
            <a:r>
              <a:rPr lang="zh-TW" altLang="en-US" dirty="0"/>
              <a:t> </a:t>
            </a:r>
            <a:r>
              <a:rPr lang="en-US" altLang="zh-TW" dirty="0"/>
              <a:t>with </a:t>
            </a:r>
            <a:r>
              <a:rPr lang="en-US" altLang="zh-TW" dirty="0">
                <a:solidFill>
                  <a:schemeClr val="accent3"/>
                </a:solidFill>
              </a:rPr>
              <a:t>consensus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52</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a:xfrm>
            <a:off x="850900" y="379494"/>
            <a:ext cx="5879684" cy="1188720"/>
          </a:xfrm>
        </p:spPr>
        <p:txBody>
          <a:bodyPr/>
          <a:lstStyle/>
          <a:p>
            <a:r>
              <a:rPr lang="en-US" altLang="zh-TW" dirty="0"/>
              <a:t>System Model</a:t>
            </a:r>
            <a:endParaRPr lang="zh-TW" altLang="en-US" sz="2800"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 with partial batch</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A3B4B02-ACDF-4CB5-B3BF-B723B2126796}"/>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02AA45B-A24D-4065-84FB-314339FF7964}"/>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4978347B-855A-463D-B217-82AF8BB7E8D9}"/>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4D62F24B-5EAB-4E90-8E42-799EA3950397}"/>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31456EAF-A791-45CA-BCE9-73F71BFD4943}"/>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3"/>
            <a:ext cx="6327667" cy="1808535"/>
          </a:xfrm>
        </p:spPr>
        <p:txBody>
          <a:bodyPr/>
          <a:lstStyle/>
          <a:p>
            <a:r>
              <a:rPr lang="en-US" altLang="zh-TW" dirty="0"/>
              <a:t>System Model – Scenario 1</a:t>
            </a:r>
            <a:br>
              <a:rPr lang="en-US" altLang="zh-TW" dirty="0"/>
            </a:br>
            <a:br>
              <a:rPr lang="en-US" altLang="zh-TW" sz="2600" dirty="0"/>
            </a:br>
            <a:r>
              <a:rPr lang="en-US" altLang="zh-TW" sz="2600" dirty="0"/>
              <a:t>single-class without impatience</a:t>
            </a:r>
            <a:endParaRPr lang="zh-TW" altLang="en-US" sz="2600"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Tree>
    <p:extLst>
      <p:ext uri="{BB962C8B-B14F-4D97-AF65-F5344CB8AC3E}">
        <p14:creationId xmlns:p14="http://schemas.microsoft.com/office/powerpoint/2010/main" val="3948195249"/>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3071</TotalTime>
  <Words>5329</Words>
  <Application>Microsoft Office PowerPoint</Application>
  <PresentationFormat>寬螢幕</PresentationFormat>
  <Paragraphs>734</Paragraphs>
  <Slides>53</Slides>
  <Notes>51</Notes>
  <HiddenSlides>3</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53</vt:i4>
      </vt:variant>
    </vt:vector>
  </HeadingPairs>
  <TitlesOfParts>
    <vt:vector size="61" baseType="lpstr">
      <vt:lpstr>新細明體</vt:lpstr>
      <vt:lpstr>標楷體</vt:lpstr>
      <vt:lpstr>Arial</vt:lpstr>
      <vt:lpstr>Calibri</vt:lpstr>
      <vt:lpstr>Cambria Math</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vt:lpstr>
      <vt:lpstr>System Model – Scenario 1  single-class without impatience</vt:lpstr>
      <vt:lpstr>System Model – Scenario 2  two-class without impatience</vt:lpstr>
      <vt:lpstr>System Model – Scenario 3  one-class with impatience</vt:lpstr>
      <vt:lpstr>System Model – Scenario 4  two-class with impatience</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vt:lpstr>
      <vt:lpstr>Numerical Result  –scenario 4</vt:lpstr>
      <vt:lpstr>Numerical Result  –scenario 4</vt:lpstr>
      <vt:lpstr>Numerical Result  - scenario 4</vt:lpstr>
      <vt:lpstr>Outline</vt:lpstr>
      <vt:lpstr>Conclusion</vt:lpstr>
      <vt:lpstr>Conclusion</vt:lpstr>
      <vt:lpstr>Future Work</vt:lpstr>
      <vt:lpstr>Thank you for listening</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M11207613</cp:lastModifiedBy>
  <cp:revision>124</cp:revision>
  <cp:lastPrinted>2025-06-24T04:58:13Z</cp:lastPrinted>
  <dcterms:created xsi:type="dcterms:W3CDTF">2025-06-17T05:44:59Z</dcterms:created>
  <dcterms:modified xsi:type="dcterms:W3CDTF">2025-06-26T04:13:36Z</dcterms:modified>
</cp:coreProperties>
</file>